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80" r:id="rId3"/>
    <p:sldId id="281" r:id="rId4"/>
    <p:sldId id="267" r:id="rId5"/>
    <p:sldId id="269" r:id="rId6"/>
    <p:sldId id="270" r:id="rId7"/>
    <p:sldId id="271" r:id="rId8"/>
    <p:sldId id="272" r:id="rId9"/>
    <p:sldId id="277" r:id="rId10"/>
    <p:sldId id="278" r:id="rId11"/>
    <p:sldId id="279" r:id="rId12"/>
    <p:sldId id="282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285"/>
    <a:srgbClr val="EFE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1802B4-CF58-484F-8768-04DB47FE2B36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B6D08-4752-4476-9D6C-C3B1815ED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006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3B6D08-4752-4476-9D6C-C3B1815EDB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76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Alcím mintájának szerkesztése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87341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3785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3063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5085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4799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08127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178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35719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52890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4891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9205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B5606-FFBD-44AA-A4E9-8B363C1958DA}" type="datetimeFigureOut">
              <a:rPr lang="hu-HU" smtClean="0"/>
              <a:t>2019. 04. 01.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C96FEF-F502-40B3-B31B-35EEC6DEED9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00548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59296" y="257313"/>
            <a:ext cx="9144000" cy="1020361"/>
          </a:xfrm>
        </p:spPr>
        <p:txBody>
          <a:bodyPr/>
          <a:lstStyle/>
          <a:p>
            <a:pPr algn="l"/>
            <a:r>
              <a:rPr lang="hu-HU" dirty="0" err="1" smtClean="0"/>
              <a:t>Getting</a:t>
            </a:r>
            <a:r>
              <a:rPr lang="hu-HU" dirty="0" smtClean="0"/>
              <a:t> </a:t>
            </a:r>
            <a:r>
              <a:rPr lang="hu-HU" dirty="0" err="1" smtClean="0"/>
              <a:t>started</a:t>
            </a:r>
            <a:r>
              <a:rPr lang="hu-HU" dirty="0" smtClean="0"/>
              <a:t> </a:t>
            </a:r>
            <a:r>
              <a:rPr lang="hu-HU" dirty="0" err="1" smtClean="0"/>
              <a:t>with</a:t>
            </a:r>
            <a:r>
              <a:rPr lang="hu-HU" dirty="0" smtClean="0"/>
              <a:t> RL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609601" y="1347249"/>
            <a:ext cx="8456761" cy="472926"/>
          </a:xfrm>
        </p:spPr>
        <p:txBody>
          <a:bodyPr>
            <a:normAutofit/>
          </a:bodyPr>
          <a:lstStyle/>
          <a:p>
            <a:pPr algn="l"/>
            <a:r>
              <a:rPr lang="hu-HU" dirty="0" smtClean="0"/>
              <a:t>Szilárd Kósa, https</a:t>
            </a:r>
            <a:r>
              <a:rPr lang="hu-HU" dirty="0"/>
              <a:t>://</a:t>
            </a:r>
            <a:r>
              <a:rPr lang="hu-HU" dirty="0" smtClean="0"/>
              <a:t>github.com/SzilardKosa/RLProject</a:t>
            </a:r>
            <a:endParaRPr lang="hu-HU" dirty="0"/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669" y="1820175"/>
            <a:ext cx="92964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44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Drive Smoothly in Minutes</a:t>
            </a:r>
          </a:p>
        </p:txBody>
      </p:sp>
      <p:pic>
        <p:nvPicPr>
          <p:cNvPr id="5" name="Tartalom helye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650745" y="1861335"/>
            <a:ext cx="4747475" cy="2489273"/>
          </a:xfrm>
          <a:prstGeom prst="rect">
            <a:avLst/>
          </a:prstGeom>
        </p:spPr>
      </p:pic>
      <p:sp>
        <p:nvSpPr>
          <p:cNvPr id="4" name="Téglalap 3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learn to drive in 5 minut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1876245"/>
            <a:ext cx="4876800" cy="2743200"/>
          </a:xfrm>
          <a:prstGeom prst="rect">
            <a:avLst/>
          </a:prstGeom>
        </p:spPr>
      </p:pic>
      <p:sp>
        <p:nvSpPr>
          <p:cNvPr id="8" name="Szövegdoboz 7"/>
          <p:cNvSpPr txBox="1"/>
          <p:nvPr/>
        </p:nvSpPr>
        <p:spPr>
          <a:xfrm>
            <a:off x="6465129" y="4753154"/>
            <a:ext cx="51187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hu-H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representation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VAE</a:t>
            </a:r>
          </a:p>
          <a:p>
            <a:pPr marL="342900" indent="-342900">
              <a:buAutoNum type="arabicPeriod"/>
            </a:pP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Best RL </a:t>
            </a:r>
            <a:r>
              <a:rPr lang="hu-H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SAC</a:t>
            </a:r>
          </a:p>
          <a:p>
            <a:pPr marL="34290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Donkey Car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simulator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hu-H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24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Wayve.ai</a:t>
            </a:r>
            <a:r>
              <a:rPr lang="hu-HU" dirty="0"/>
              <a:t> </a:t>
            </a:r>
            <a:r>
              <a:rPr lang="hu-HU" dirty="0" err="1"/>
              <a:t>Approach</a:t>
            </a:r>
            <a:endParaRPr lang="en-US" dirty="0"/>
          </a:p>
        </p:txBody>
      </p:sp>
      <p:pic>
        <p:nvPicPr>
          <p:cNvPr id="5" name="wayv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  <p:sp>
        <p:nvSpPr>
          <p:cNvPr id="4" name="Téglalap 3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69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Plans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next</a:t>
            </a:r>
            <a:r>
              <a:rPr lang="hu-HU" dirty="0"/>
              <a:t> </a:t>
            </a:r>
            <a:r>
              <a:rPr lang="hu-HU" dirty="0" err="1"/>
              <a:t>two</a:t>
            </a:r>
            <a:r>
              <a:rPr lang="hu-HU" dirty="0"/>
              <a:t> </a:t>
            </a:r>
            <a:r>
              <a:rPr lang="hu-HU" dirty="0" err="1" smtClean="0"/>
              <a:t>weeks</a:t>
            </a:r>
            <a:r>
              <a:rPr lang="hu-HU" dirty="0" smtClean="0"/>
              <a:t> and </a:t>
            </a:r>
            <a:r>
              <a:rPr lang="hu-HU" dirty="0" err="1" smtClean="0"/>
              <a:t>beyond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 smtClean="0"/>
              <a:t>Running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code</a:t>
            </a:r>
            <a:r>
              <a:rPr lang="hu-HU" dirty="0" smtClean="0"/>
              <a:t> </a:t>
            </a:r>
            <a:r>
              <a:rPr lang="hu-HU" dirty="0" err="1" smtClean="0"/>
              <a:t>from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previous</a:t>
            </a:r>
            <a:r>
              <a:rPr lang="hu-HU" dirty="0" smtClean="0"/>
              <a:t> </a:t>
            </a:r>
            <a:r>
              <a:rPr lang="hu-HU" dirty="0" err="1" smtClean="0"/>
              <a:t>article</a:t>
            </a:r>
            <a:r>
              <a:rPr lang="hu-HU" dirty="0" smtClean="0"/>
              <a:t> </a:t>
            </a:r>
          </a:p>
          <a:p>
            <a:r>
              <a:rPr lang="hu-HU" dirty="0" err="1" smtClean="0"/>
              <a:t>Analysing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SAC </a:t>
            </a:r>
            <a:r>
              <a:rPr lang="hu-HU" dirty="0" err="1" smtClean="0"/>
              <a:t>algorithm</a:t>
            </a:r>
            <a:endParaRPr lang="en-US" dirty="0"/>
          </a:p>
        </p:txBody>
      </p:sp>
      <p:sp>
        <p:nvSpPr>
          <p:cNvPr id="4" name="Téglalap 3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1466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M</a:t>
            </a:r>
            <a:r>
              <a:rPr lang="en-US" dirty="0" err="1" smtClean="0"/>
              <a:t>arkov</a:t>
            </a:r>
            <a:r>
              <a:rPr lang="en-US" dirty="0" smtClean="0"/>
              <a:t> </a:t>
            </a:r>
            <a:r>
              <a:rPr lang="en-US" dirty="0"/>
              <a:t>decision process</a:t>
            </a:r>
          </a:p>
        </p:txBody>
      </p:sp>
      <p:pic>
        <p:nvPicPr>
          <p:cNvPr id="1026" name="Picture 2" descr="Image result for markov decision proces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0377" y="882390"/>
            <a:ext cx="4582164" cy="222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églalap 4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Szövegdoboz 3"/>
          <p:cNvSpPr txBox="1"/>
          <p:nvPr/>
        </p:nvSpPr>
        <p:spPr>
          <a:xfrm>
            <a:off x="608162" y="1826126"/>
            <a:ext cx="59019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hu-HU" sz="2400" dirty="0" smtClean="0"/>
              <a:t>The </a:t>
            </a:r>
            <a:r>
              <a:rPr lang="hu-HU" sz="2400" dirty="0" err="1" smtClean="0"/>
              <a:t>agent</a:t>
            </a:r>
            <a:r>
              <a:rPr lang="hu-HU" sz="2400" dirty="0" smtClean="0"/>
              <a:t> </a:t>
            </a:r>
            <a:r>
              <a:rPr lang="hu-HU" sz="2400" dirty="0" err="1" smtClean="0"/>
              <a:t>receives</a:t>
            </a:r>
            <a:r>
              <a:rPr lang="hu-HU" sz="2400" dirty="0" smtClean="0"/>
              <a:t> a </a:t>
            </a:r>
            <a:r>
              <a:rPr lang="hu-HU" sz="2400" dirty="0" err="1" smtClean="0"/>
              <a:t>state</a:t>
            </a:r>
            <a:endParaRPr lang="hu-HU" sz="2400" dirty="0" smtClean="0"/>
          </a:p>
          <a:p>
            <a:pPr marL="342900" indent="-342900">
              <a:buAutoNum type="arabicPeriod"/>
            </a:pPr>
            <a:r>
              <a:rPr lang="hu-HU" sz="2400" dirty="0" smtClean="0"/>
              <a:t>The </a:t>
            </a:r>
            <a:r>
              <a:rPr lang="hu-HU" sz="2400" dirty="0" err="1" smtClean="0"/>
              <a:t>agent</a:t>
            </a:r>
            <a:r>
              <a:rPr lang="hu-HU" sz="2400" dirty="0" smtClean="0"/>
              <a:t> </a:t>
            </a:r>
            <a:r>
              <a:rPr lang="hu-HU" sz="2400" dirty="0" err="1" smtClean="0"/>
              <a:t>takes</a:t>
            </a:r>
            <a:r>
              <a:rPr lang="hu-HU" sz="2400" dirty="0" smtClean="0"/>
              <a:t> an </a:t>
            </a:r>
            <a:r>
              <a:rPr lang="hu-HU" sz="2400" dirty="0" err="1" smtClean="0"/>
              <a:t>action</a:t>
            </a:r>
            <a:endParaRPr lang="hu-HU" sz="2400" dirty="0" smtClean="0"/>
          </a:p>
          <a:p>
            <a:pPr marL="342900" indent="-342900">
              <a:buAutoNum type="arabicPeriod"/>
            </a:pPr>
            <a:r>
              <a:rPr lang="hu-HU" sz="2400" dirty="0" smtClean="0"/>
              <a:t>The </a:t>
            </a:r>
            <a:r>
              <a:rPr lang="hu-HU" sz="2400" dirty="0" err="1" smtClean="0"/>
              <a:t>state</a:t>
            </a:r>
            <a:r>
              <a:rPr lang="hu-HU" sz="2400" dirty="0" smtClean="0"/>
              <a:t> of </a:t>
            </a:r>
            <a:r>
              <a:rPr lang="hu-HU" sz="2400" dirty="0" err="1" smtClean="0"/>
              <a:t>the</a:t>
            </a:r>
            <a:r>
              <a:rPr lang="hu-HU" sz="2400" dirty="0"/>
              <a:t> </a:t>
            </a:r>
            <a:r>
              <a:rPr lang="hu-HU" sz="2400" dirty="0" err="1" smtClean="0"/>
              <a:t>environment</a:t>
            </a:r>
            <a:r>
              <a:rPr lang="hu-HU" sz="2400" dirty="0" smtClean="0"/>
              <a:t> </a:t>
            </a:r>
            <a:r>
              <a:rPr lang="hu-HU" sz="2400" dirty="0" err="1" smtClean="0"/>
              <a:t>changes</a:t>
            </a:r>
            <a:endParaRPr lang="hu-HU" sz="2400" dirty="0" smtClean="0"/>
          </a:p>
          <a:p>
            <a:r>
              <a:rPr lang="hu-HU" sz="2400" dirty="0"/>
              <a:t> </a:t>
            </a:r>
            <a:r>
              <a:rPr lang="hu-HU" sz="2400" dirty="0" smtClean="0"/>
              <a:t>      and </a:t>
            </a:r>
            <a:r>
              <a:rPr lang="hu-HU" sz="2400" dirty="0" err="1" smtClean="0"/>
              <a:t>the</a:t>
            </a:r>
            <a:r>
              <a:rPr lang="hu-HU" sz="2400" dirty="0" smtClean="0"/>
              <a:t> </a:t>
            </a:r>
            <a:r>
              <a:rPr lang="hu-HU" sz="2400" dirty="0" err="1" smtClean="0"/>
              <a:t>agent</a:t>
            </a:r>
            <a:r>
              <a:rPr lang="hu-HU" sz="2400" dirty="0" smtClean="0"/>
              <a:t> </a:t>
            </a:r>
            <a:r>
              <a:rPr lang="hu-HU" sz="2400" dirty="0" err="1" smtClean="0"/>
              <a:t>gets</a:t>
            </a:r>
            <a:r>
              <a:rPr lang="hu-HU" sz="2400" dirty="0" smtClean="0"/>
              <a:t> a </a:t>
            </a:r>
            <a:r>
              <a:rPr lang="hu-HU" sz="2400" dirty="0" err="1" smtClean="0"/>
              <a:t>reward</a:t>
            </a:r>
            <a:endParaRPr lang="hu-HU" sz="2400" dirty="0" smtClean="0"/>
          </a:p>
          <a:p>
            <a:r>
              <a:rPr lang="hu-HU" sz="2400" dirty="0" smtClean="0"/>
              <a:t>2. 3. 2. 3. ...</a:t>
            </a:r>
            <a:endParaRPr lang="en-US" sz="2400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0137" y="3246989"/>
            <a:ext cx="7239000" cy="3105150"/>
          </a:xfrm>
          <a:prstGeom prst="rect">
            <a:avLst/>
          </a:prstGeom>
        </p:spPr>
      </p:pic>
      <p:pic>
        <p:nvPicPr>
          <p:cNvPr id="1028" name="Picture 4" descr="Image result for cartpole openai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162" y="4112482"/>
            <a:ext cx="4617198" cy="214699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289603"/>
            <a:ext cx="946730" cy="65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84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 err="1"/>
              <a:t>arkov</a:t>
            </a:r>
            <a:r>
              <a:rPr lang="en-US" dirty="0"/>
              <a:t> decision process</a:t>
            </a:r>
          </a:p>
        </p:txBody>
      </p:sp>
      <p:pic>
        <p:nvPicPr>
          <p:cNvPr id="6" name="kittens ringing bell for foo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  <p:sp>
        <p:nvSpPr>
          <p:cNvPr id="7" name="Téglalap 6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4029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Optimization</a:t>
            </a:r>
          </a:p>
        </p:txBody>
      </p:sp>
      <p:sp>
        <p:nvSpPr>
          <p:cNvPr id="4" name="Téglalap 3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 rotWithShape="1">
          <a:blip r:embed="rId2"/>
          <a:srcRect l="1842" t="-1" r="8106" b="-716"/>
          <a:stretch/>
        </p:blipFill>
        <p:spPr>
          <a:xfrm>
            <a:off x="838200" y="1690686"/>
            <a:ext cx="9000187" cy="2687263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547" y="4474397"/>
            <a:ext cx="2876550" cy="428625"/>
          </a:xfrm>
          <a:prstGeom prst="rect">
            <a:avLst/>
          </a:prstGeom>
        </p:spPr>
      </p:pic>
      <p:sp>
        <p:nvSpPr>
          <p:cNvPr id="11" name="Szövegdoboz 10"/>
          <p:cNvSpPr txBox="1"/>
          <p:nvPr/>
        </p:nvSpPr>
        <p:spPr>
          <a:xfrm>
            <a:off x="974785" y="4467121"/>
            <a:ext cx="267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maximize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zövegdoboz 12"/>
          <p:cNvSpPr txBox="1"/>
          <p:nvPr/>
        </p:nvSpPr>
        <p:spPr>
          <a:xfrm>
            <a:off x="974785" y="5805657"/>
            <a:ext cx="3739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 smtClean="0"/>
              <a:t>Then</a:t>
            </a:r>
            <a:r>
              <a:rPr lang="hu-HU" dirty="0" smtClean="0"/>
              <a:t> </a:t>
            </a:r>
            <a:r>
              <a:rPr lang="hu-HU" dirty="0" err="1" smtClean="0"/>
              <a:t>we</a:t>
            </a:r>
            <a:r>
              <a:rPr lang="hu-HU" dirty="0" smtClean="0"/>
              <a:t> </a:t>
            </a:r>
            <a:r>
              <a:rPr lang="hu-HU" dirty="0" err="1" smtClean="0"/>
              <a:t>use</a:t>
            </a:r>
            <a:r>
              <a:rPr lang="hu-HU" dirty="0" smtClean="0"/>
              <a:t> </a:t>
            </a:r>
            <a:r>
              <a:rPr lang="en-US" dirty="0" smtClean="0"/>
              <a:t>policy </a:t>
            </a:r>
            <a:r>
              <a:rPr lang="en-US" dirty="0"/>
              <a:t>gradient </a:t>
            </a:r>
            <a:r>
              <a:rPr lang="en-US" dirty="0" smtClean="0"/>
              <a:t>ascent</a:t>
            </a:r>
            <a:r>
              <a:rPr lang="hu-HU" dirty="0" smtClean="0"/>
              <a:t>:</a:t>
            </a:r>
            <a:endParaRPr lang="en-US" dirty="0"/>
          </a:p>
        </p:txBody>
      </p:sp>
      <p:pic>
        <p:nvPicPr>
          <p:cNvPr id="14" name="Kép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9542" y="5048356"/>
            <a:ext cx="5303712" cy="320446"/>
          </a:xfrm>
          <a:prstGeom prst="rect">
            <a:avLst/>
          </a:prstGeom>
        </p:spPr>
      </p:pic>
      <p:pic>
        <p:nvPicPr>
          <p:cNvPr id="15" name="Kép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0986" y="5528766"/>
            <a:ext cx="6293959" cy="923114"/>
          </a:xfrm>
          <a:prstGeom prst="rect">
            <a:avLst/>
          </a:prstGeom>
        </p:spPr>
      </p:pic>
      <p:sp>
        <p:nvSpPr>
          <p:cNvPr id="16" name="Szövegdoboz 15"/>
          <p:cNvSpPr txBox="1"/>
          <p:nvPr/>
        </p:nvSpPr>
        <p:spPr>
          <a:xfrm>
            <a:off x="974785" y="4999470"/>
            <a:ext cx="354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First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collect </a:t>
            </a:r>
            <a:r>
              <a:rPr lang="en-US" dirty="0"/>
              <a:t>a whole </a:t>
            </a:r>
            <a:r>
              <a:rPr lang="en-US" dirty="0" smtClean="0"/>
              <a:t>trajectory</a:t>
            </a:r>
            <a:r>
              <a:rPr lang="hu-HU" dirty="0" smtClean="0"/>
              <a:t>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43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Q-Learning</a:t>
            </a:r>
          </a:p>
        </p:txBody>
      </p:sp>
      <p:sp>
        <p:nvSpPr>
          <p:cNvPr id="4" name="Téglalap 3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050" name="Picture 2" descr="Image result for dqn learni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99516"/>
            <a:ext cx="5600845" cy="264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églalap 7"/>
          <p:cNvSpPr/>
          <p:nvPr/>
        </p:nvSpPr>
        <p:spPr>
          <a:xfrm>
            <a:off x="6571284" y="1999516"/>
            <a:ext cx="2672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maximize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6049" y="1999517"/>
            <a:ext cx="2295491" cy="486644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0190" y="2794990"/>
            <a:ext cx="3181350" cy="371475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3515" y="3366232"/>
            <a:ext cx="3248025" cy="561975"/>
          </a:xfrm>
          <a:prstGeom prst="rect">
            <a:avLst/>
          </a:prstGeom>
        </p:spPr>
      </p:pic>
      <p:sp>
        <p:nvSpPr>
          <p:cNvPr id="13" name="Téglalap 12"/>
          <p:cNvSpPr/>
          <p:nvPr/>
        </p:nvSpPr>
        <p:spPr>
          <a:xfrm>
            <a:off x="6571284" y="2797133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had: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églalap 13"/>
          <p:cNvSpPr/>
          <p:nvPr/>
        </p:nvSpPr>
        <p:spPr>
          <a:xfrm>
            <a:off x="6571284" y="3462553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Then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églalap 14"/>
          <p:cNvSpPr/>
          <p:nvPr/>
        </p:nvSpPr>
        <p:spPr>
          <a:xfrm>
            <a:off x="838200" y="4874409"/>
            <a:ext cx="65197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very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 function for some policy obeys the Bellman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equation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Kép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2011" y="4806662"/>
            <a:ext cx="3648075" cy="504825"/>
          </a:xfrm>
          <a:prstGeom prst="rect">
            <a:avLst/>
          </a:prstGeom>
        </p:spPr>
      </p:pic>
      <p:pic>
        <p:nvPicPr>
          <p:cNvPr id="19" name="Kép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5296" y="6029867"/>
            <a:ext cx="4371975" cy="638175"/>
          </a:xfrm>
          <a:prstGeom prst="rect">
            <a:avLst/>
          </a:prstGeom>
        </p:spPr>
      </p:pic>
      <p:sp>
        <p:nvSpPr>
          <p:cNvPr id="20" name="Téglalap 19"/>
          <p:cNvSpPr/>
          <p:nvPr/>
        </p:nvSpPr>
        <p:spPr>
          <a:xfrm>
            <a:off x="838200" y="6079869"/>
            <a:ext cx="3339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Then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gradient descent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églalap 21"/>
          <p:cNvSpPr/>
          <p:nvPr/>
        </p:nvSpPr>
        <p:spPr>
          <a:xfrm>
            <a:off x="838200" y="5477139"/>
            <a:ext cx="7883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collect ('</a:t>
            </a: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', '</a:t>
            </a: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action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', 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next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', '</a:t>
            </a: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reward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')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Replay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43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069566" cy="1325563"/>
          </a:xfrm>
        </p:spPr>
        <p:txBody>
          <a:bodyPr/>
          <a:lstStyle/>
          <a:p>
            <a:r>
              <a:rPr lang="en-US" dirty="0"/>
              <a:t>Policy-Based</a:t>
            </a:r>
          </a:p>
        </p:txBody>
      </p:sp>
      <p:sp>
        <p:nvSpPr>
          <p:cNvPr id="4" name="Téglalap 3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prstClr val="white"/>
              </a:solidFill>
            </a:endParaRPr>
          </a:p>
        </p:txBody>
      </p:sp>
      <p:sp>
        <p:nvSpPr>
          <p:cNvPr id="5" name="Cím 1"/>
          <p:cNvSpPr txBox="1">
            <a:spLocks/>
          </p:cNvSpPr>
          <p:nvPr/>
        </p:nvSpPr>
        <p:spPr>
          <a:xfrm>
            <a:off x="5045015" y="481536"/>
            <a:ext cx="70017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err="1" smtClean="0"/>
              <a:t>vs</a:t>
            </a:r>
            <a:endParaRPr lang="en-US" dirty="0"/>
          </a:p>
        </p:txBody>
      </p:sp>
      <p:sp>
        <p:nvSpPr>
          <p:cNvPr id="6" name="Cím 1"/>
          <p:cNvSpPr txBox="1">
            <a:spLocks/>
          </p:cNvSpPr>
          <p:nvPr/>
        </p:nvSpPr>
        <p:spPr>
          <a:xfrm>
            <a:off x="7477663" y="367941"/>
            <a:ext cx="306956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Value Based</a:t>
            </a:r>
            <a:endParaRPr lang="en-US" dirty="0"/>
          </a:p>
        </p:txBody>
      </p:sp>
      <p:sp>
        <p:nvSpPr>
          <p:cNvPr id="8" name="Tartalom helye 2"/>
          <p:cNvSpPr txBox="1">
            <a:spLocks/>
          </p:cNvSpPr>
          <p:nvPr/>
        </p:nvSpPr>
        <p:spPr>
          <a:xfrm>
            <a:off x="6298721" y="1959499"/>
            <a:ext cx="474309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lot </a:t>
            </a:r>
            <a:r>
              <a:rPr lang="en-US" dirty="0"/>
              <a:t>of the time, </a:t>
            </a:r>
            <a:r>
              <a:rPr lang="en-US" b="1" dirty="0"/>
              <a:t>policy-based</a:t>
            </a:r>
            <a:r>
              <a:rPr lang="en-US" dirty="0"/>
              <a:t> methods</a:t>
            </a:r>
            <a:r>
              <a:rPr lang="en-US" dirty="0" smtClean="0"/>
              <a:t> </a:t>
            </a:r>
            <a:r>
              <a:rPr lang="en-US" b="1" dirty="0"/>
              <a:t>converge on a local maximum</a:t>
            </a:r>
            <a:r>
              <a:rPr lang="en-US" dirty="0"/>
              <a:t> rather than on the global </a:t>
            </a:r>
            <a:r>
              <a:rPr lang="en-US" dirty="0" smtClean="0"/>
              <a:t>optimum</a:t>
            </a:r>
            <a:endParaRPr lang="hu-HU" dirty="0" smtClean="0"/>
          </a:p>
          <a:p>
            <a:r>
              <a:rPr lang="hu-HU" b="1" dirty="0" err="1"/>
              <a:t>v</a:t>
            </a:r>
            <a:r>
              <a:rPr lang="hu-HU" b="1" dirty="0" err="1" smtClean="0"/>
              <a:t>alue</a:t>
            </a:r>
            <a:r>
              <a:rPr lang="hu-HU" b="1" dirty="0" smtClean="0"/>
              <a:t> </a:t>
            </a:r>
            <a:r>
              <a:rPr lang="hu-HU" b="1" dirty="0" err="1" smtClean="0"/>
              <a:t>based</a:t>
            </a:r>
            <a:r>
              <a:rPr lang="hu-HU" b="1" dirty="0" smtClean="0"/>
              <a:t> </a:t>
            </a:r>
            <a:r>
              <a:rPr lang="hu-HU" dirty="0" err="1" smtClean="0"/>
              <a:t>methods</a:t>
            </a:r>
            <a:r>
              <a:rPr lang="hu-HU" dirty="0" smtClean="0"/>
              <a:t> </a:t>
            </a:r>
            <a:r>
              <a:rPr lang="hu-HU" dirty="0" err="1" smtClean="0"/>
              <a:t>are</a:t>
            </a:r>
            <a:r>
              <a:rPr lang="hu-HU" dirty="0" smtClean="0"/>
              <a:t> </a:t>
            </a:r>
            <a:r>
              <a:rPr lang="en-US" dirty="0" smtClean="0"/>
              <a:t>more </a:t>
            </a:r>
            <a:r>
              <a:rPr lang="en-US" b="1" dirty="0"/>
              <a:t>sample efficient </a:t>
            </a:r>
            <a:r>
              <a:rPr lang="en-US" dirty="0" smtClean="0"/>
              <a:t>and</a:t>
            </a:r>
            <a:r>
              <a:rPr lang="hu-HU" dirty="0"/>
              <a:t> </a:t>
            </a:r>
            <a:r>
              <a:rPr lang="en-US" dirty="0" smtClean="0"/>
              <a:t> </a:t>
            </a:r>
            <a:r>
              <a:rPr lang="en-US" b="1" dirty="0" smtClean="0"/>
              <a:t>steady</a:t>
            </a:r>
            <a:endParaRPr lang="hu-HU" b="1" dirty="0" smtClean="0"/>
          </a:p>
          <a:p>
            <a:endParaRPr lang="en-US" b="1" dirty="0"/>
          </a:p>
        </p:txBody>
      </p:sp>
      <p:sp>
        <p:nvSpPr>
          <p:cNvPr id="9" name="Tartalom helye 2"/>
          <p:cNvSpPr txBox="1">
            <a:spLocks/>
          </p:cNvSpPr>
          <p:nvPr/>
        </p:nvSpPr>
        <p:spPr>
          <a:xfrm>
            <a:off x="990600" y="1959499"/>
            <a:ext cx="474309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policy-based</a:t>
            </a:r>
            <a:r>
              <a:rPr lang="en-US" dirty="0"/>
              <a:t> methods have </a:t>
            </a:r>
            <a:r>
              <a:rPr lang="en-US" b="1" dirty="0"/>
              <a:t>better convergence</a:t>
            </a:r>
            <a:r>
              <a:rPr lang="en-US" dirty="0"/>
              <a:t> properties</a:t>
            </a:r>
            <a:endParaRPr lang="hu-HU" dirty="0"/>
          </a:p>
          <a:p>
            <a:r>
              <a:rPr lang="en-US" dirty="0"/>
              <a:t>policy gradients are </a:t>
            </a:r>
            <a:r>
              <a:rPr lang="en-US" b="1" dirty="0"/>
              <a:t>more effective in high dimensional action spaces</a:t>
            </a:r>
            <a:r>
              <a:rPr lang="en-US" dirty="0"/>
              <a:t>, or when using </a:t>
            </a:r>
            <a:r>
              <a:rPr lang="en-US" b="1" dirty="0"/>
              <a:t>continuous actions</a:t>
            </a:r>
            <a:endParaRPr lang="hu-HU" b="1" dirty="0"/>
          </a:p>
          <a:p>
            <a:r>
              <a:rPr lang="en-US" dirty="0"/>
              <a:t>policy gradient can learn a </a:t>
            </a:r>
            <a:r>
              <a:rPr lang="en-US" b="1" dirty="0"/>
              <a:t>stochastic </a:t>
            </a:r>
            <a:r>
              <a:rPr lang="en-US" b="1" dirty="0" smtClean="0"/>
              <a:t>policy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343401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Actor-Critic</a:t>
            </a:r>
            <a:endParaRPr lang="en-US" dirty="0"/>
          </a:p>
        </p:txBody>
      </p:sp>
      <p:sp>
        <p:nvSpPr>
          <p:cNvPr id="4" name="Téglalap 3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3074" name="Picture 2" descr="Image result for actor critic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6"/>
            <a:ext cx="371475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églalap 5"/>
          <p:cNvSpPr/>
          <p:nvPr/>
        </p:nvSpPr>
        <p:spPr>
          <a:xfrm>
            <a:off x="4483692" y="2048725"/>
            <a:ext cx="610455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Actor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comput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 action based on a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endParaRPr lang="hu-H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produce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Q values of the action</a:t>
            </a: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692" y="3952258"/>
            <a:ext cx="7259463" cy="115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7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101584" y="365125"/>
            <a:ext cx="3252216" cy="1325563"/>
          </a:xfrm>
        </p:spPr>
        <p:txBody>
          <a:bodyPr/>
          <a:lstStyle/>
          <a:p>
            <a:r>
              <a:rPr lang="hu-HU" dirty="0" err="1" smtClean="0"/>
              <a:t>Tensorboard</a:t>
            </a:r>
            <a:endParaRPr lang="en-US" dirty="0"/>
          </a:p>
        </p:txBody>
      </p:sp>
      <p:sp>
        <p:nvSpPr>
          <p:cNvPr id="4" name="Téglalap 3"/>
          <p:cNvSpPr/>
          <p:nvPr/>
        </p:nvSpPr>
        <p:spPr>
          <a:xfrm>
            <a:off x="7786070" y="389152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30" name="Csoportba foglalás 29"/>
          <p:cNvGrpSpPr/>
          <p:nvPr/>
        </p:nvGrpSpPr>
        <p:grpSpPr>
          <a:xfrm>
            <a:off x="1459150" y="2336680"/>
            <a:ext cx="5490872" cy="1800000"/>
            <a:chOff x="6059143" y="1902880"/>
            <a:chExt cx="6181394" cy="2433943"/>
          </a:xfrm>
        </p:grpSpPr>
        <p:pic>
          <p:nvPicPr>
            <p:cNvPr id="6" name="Kép 5"/>
            <p:cNvPicPr>
              <a:picLocks noChangeAspect="1"/>
            </p:cNvPicPr>
            <p:nvPr/>
          </p:nvPicPr>
          <p:blipFill rotWithShape="1">
            <a:blip r:embed="rId3"/>
            <a:srcRect l="8417"/>
            <a:stretch/>
          </p:blipFill>
          <p:spPr>
            <a:xfrm>
              <a:off x="6892506" y="1902880"/>
              <a:ext cx="4945480" cy="2224012"/>
            </a:xfrm>
            <a:prstGeom prst="rect">
              <a:avLst/>
            </a:prstGeom>
          </p:spPr>
        </p:pic>
        <p:cxnSp>
          <p:nvCxnSpPr>
            <p:cNvPr id="18" name="Egyenes összekötő 17"/>
            <p:cNvCxnSpPr/>
            <p:nvPr/>
          </p:nvCxnSpPr>
          <p:spPr>
            <a:xfrm>
              <a:off x="7337985" y="2320619"/>
              <a:ext cx="4500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Szövegdoboz 18"/>
            <p:cNvSpPr txBox="1"/>
            <p:nvPr/>
          </p:nvSpPr>
          <p:spPr>
            <a:xfrm>
              <a:off x="6950503" y="2182107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smtClean="0"/>
                <a:t>500</a:t>
              </a:r>
              <a:endParaRPr lang="en-US" sz="1200" dirty="0"/>
            </a:p>
          </p:txBody>
        </p:sp>
        <p:sp>
          <p:nvSpPr>
            <p:cNvPr id="21" name="Szövegdoboz 20"/>
            <p:cNvSpPr txBox="1"/>
            <p:nvPr/>
          </p:nvSpPr>
          <p:spPr>
            <a:xfrm>
              <a:off x="6059143" y="1910612"/>
              <a:ext cx="12048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err="1" smtClean="0"/>
                <a:t>Reward</a:t>
              </a:r>
              <a:r>
                <a:rPr lang="hu-HU" sz="1200" dirty="0" smtClean="0"/>
                <a:t>/</a:t>
              </a:r>
              <a:r>
                <a:rPr lang="hu-HU" sz="1200" dirty="0" err="1" smtClean="0"/>
                <a:t>Episode</a:t>
              </a:r>
              <a:endParaRPr lang="en-US" sz="1200" dirty="0"/>
            </a:p>
          </p:txBody>
        </p:sp>
        <p:sp>
          <p:nvSpPr>
            <p:cNvPr id="24" name="Szövegdoboz 23"/>
            <p:cNvSpPr txBox="1"/>
            <p:nvPr/>
          </p:nvSpPr>
          <p:spPr>
            <a:xfrm>
              <a:off x="11565352" y="3921327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smtClean="0"/>
                <a:t>400</a:t>
              </a:r>
              <a:endParaRPr lang="en-US" sz="1200" dirty="0"/>
            </a:p>
          </p:txBody>
        </p:sp>
        <p:sp>
          <p:nvSpPr>
            <p:cNvPr id="25" name="Szövegdoboz 24"/>
            <p:cNvSpPr txBox="1"/>
            <p:nvPr/>
          </p:nvSpPr>
          <p:spPr>
            <a:xfrm>
              <a:off x="10461611" y="3921327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/>
                <a:t>3</a:t>
              </a:r>
              <a:r>
                <a:rPr lang="hu-HU" sz="1200" dirty="0" smtClean="0"/>
                <a:t>00</a:t>
              </a:r>
              <a:endParaRPr lang="en-US" sz="1200" dirty="0"/>
            </a:p>
          </p:txBody>
        </p:sp>
        <p:sp>
          <p:nvSpPr>
            <p:cNvPr id="26" name="Szövegdoboz 25"/>
            <p:cNvSpPr txBox="1"/>
            <p:nvPr/>
          </p:nvSpPr>
          <p:spPr>
            <a:xfrm>
              <a:off x="9341229" y="3921326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smtClean="0"/>
                <a:t>200</a:t>
              </a:r>
              <a:endParaRPr lang="en-US" sz="1200" dirty="0"/>
            </a:p>
          </p:txBody>
        </p:sp>
        <p:sp>
          <p:nvSpPr>
            <p:cNvPr id="27" name="Szövegdoboz 26"/>
            <p:cNvSpPr txBox="1"/>
            <p:nvPr/>
          </p:nvSpPr>
          <p:spPr>
            <a:xfrm>
              <a:off x="8263976" y="3921325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smtClean="0"/>
                <a:t>100</a:t>
              </a:r>
              <a:endParaRPr lang="en-US" sz="1200" dirty="0"/>
            </a:p>
          </p:txBody>
        </p:sp>
        <p:sp>
          <p:nvSpPr>
            <p:cNvPr id="29" name="Szövegdoboz 28"/>
            <p:cNvSpPr txBox="1"/>
            <p:nvPr/>
          </p:nvSpPr>
          <p:spPr>
            <a:xfrm>
              <a:off x="11565352" y="4059824"/>
              <a:ext cx="67518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err="1" smtClean="0"/>
                <a:t>Episode</a:t>
              </a:r>
              <a:endParaRPr lang="en-US" sz="1200" dirty="0"/>
            </a:p>
          </p:txBody>
        </p:sp>
      </p:grpSp>
      <p:grpSp>
        <p:nvGrpSpPr>
          <p:cNvPr id="57" name="Csoportba foglalás 56"/>
          <p:cNvGrpSpPr/>
          <p:nvPr/>
        </p:nvGrpSpPr>
        <p:grpSpPr>
          <a:xfrm>
            <a:off x="1436930" y="4359446"/>
            <a:ext cx="6253017" cy="1833976"/>
            <a:chOff x="6228608" y="3684341"/>
            <a:chExt cx="5609340" cy="2532046"/>
          </a:xfrm>
        </p:grpSpPr>
        <p:pic>
          <p:nvPicPr>
            <p:cNvPr id="56" name="Kép 5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4629" y="3762630"/>
              <a:ext cx="4883319" cy="2267909"/>
            </a:xfrm>
            <a:prstGeom prst="rect">
              <a:avLst/>
            </a:prstGeom>
          </p:spPr>
        </p:pic>
        <p:grpSp>
          <p:nvGrpSpPr>
            <p:cNvPr id="54" name="Csoportba foglalás 53"/>
            <p:cNvGrpSpPr/>
            <p:nvPr/>
          </p:nvGrpSpPr>
          <p:grpSpPr>
            <a:xfrm>
              <a:off x="6228608" y="3684341"/>
              <a:ext cx="5577451" cy="2532046"/>
              <a:chOff x="6228608" y="3684341"/>
              <a:chExt cx="5577451" cy="2532046"/>
            </a:xfrm>
          </p:grpSpPr>
          <p:sp>
            <p:nvSpPr>
              <p:cNvPr id="15" name="Szövegdoboz 14"/>
              <p:cNvSpPr txBox="1"/>
              <p:nvPr/>
            </p:nvSpPr>
            <p:spPr>
              <a:xfrm>
                <a:off x="6947405" y="3965968"/>
                <a:ext cx="42030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hu-HU" sz="1200" dirty="0" smtClean="0"/>
                  <a:t>500</a:t>
                </a:r>
                <a:endParaRPr lang="en-US" sz="1200" dirty="0"/>
              </a:p>
            </p:txBody>
          </p:sp>
          <p:cxnSp>
            <p:nvCxnSpPr>
              <p:cNvPr id="16" name="Egyenes összekötő 15"/>
              <p:cNvCxnSpPr/>
              <p:nvPr/>
            </p:nvCxnSpPr>
            <p:spPr>
              <a:xfrm>
                <a:off x="7270576" y="4054340"/>
                <a:ext cx="4500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Szövegdoboz 21"/>
              <p:cNvSpPr txBox="1"/>
              <p:nvPr/>
            </p:nvSpPr>
            <p:spPr>
              <a:xfrm>
                <a:off x="6228608" y="3684341"/>
                <a:ext cx="120488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hu-HU" sz="1200" dirty="0" err="1" smtClean="0"/>
                  <a:t>Reward</a:t>
                </a:r>
                <a:r>
                  <a:rPr lang="hu-HU" sz="1200" dirty="0" smtClean="0"/>
                  <a:t>/</a:t>
                </a:r>
                <a:r>
                  <a:rPr lang="hu-HU" sz="1200" dirty="0" err="1" smtClean="0"/>
                  <a:t>Episode</a:t>
                </a:r>
                <a:endParaRPr lang="en-US" sz="1200" dirty="0"/>
              </a:p>
            </p:txBody>
          </p:sp>
          <p:grpSp>
            <p:nvGrpSpPr>
              <p:cNvPr id="38" name="Csoportba foglalás 37"/>
              <p:cNvGrpSpPr/>
              <p:nvPr/>
            </p:nvGrpSpPr>
            <p:grpSpPr>
              <a:xfrm>
                <a:off x="8130232" y="5751081"/>
                <a:ext cx="3675827" cy="465306"/>
                <a:chOff x="8130232" y="5751081"/>
                <a:chExt cx="3675827" cy="465306"/>
              </a:xfrm>
            </p:grpSpPr>
            <p:sp>
              <p:nvSpPr>
                <p:cNvPr id="31" name="Szövegdoboz 30"/>
                <p:cNvSpPr txBox="1"/>
                <p:nvPr/>
              </p:nvSpPr>
              <p:spPr>
                <a:xfrm>
                  <a:off x="11130874" y="5939388"/>
                  <a:ext cx="67518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hu-HU" sz="1200" dirty="0" err="1" smtClean="0"/>
                    <a:t>Episode</a:t>
                  </a:r>
                  <a:endParaRPr lang="en-US" sz="1200" dirty="0"/>
                </a:p>
              </p:txBody>
            </p:sp>
            <p:sp>
              <p:nvSpPr>
                <p:cNvPr id="32" name="Szövegdoboz 31"/>
                <p:cNvSpPr txBox="1"/>
                <p:nvPr/>
              </p:nvSpPr>
              <p:spPr>
                <a:xfrm>
                  <a:off x="11149673" y="5751081"/>
                  <a:ext cx="42030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hu-HU" sz="1200" dirty="0" smtClean="0"/>
                    <a:t>800</a:t>
                  </a:r>
                </a:p>
              </p:txBody>
            </p:sp>
            <p:sp>
              <p:nvSpPr>
                <p:cNvPr id="33" name="Szövegdoboz 32"/>
                <p:cNvSpPr txBox="1"/>
                <p:nvPr/>
              </p:nvSpPr>
              <p:spPr>
                <a:xfrm>
                  <a:off x="10148457" y="5751081"/>
                  <a:ext cx="42030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hu-HU" sz="1200" dirty="0" smtClean="0"/>
                    <a:t>600</a:t>
                  </a:r>
                  <a:endParaRPr lang="en-US" sz="1200" dirty="0"/>
                </a:p>
              </p:txBody>
            </p:sp>
            <p:sp>
              <p:nvSpPr>
                <p:cNvPr id="34" name="Szövegdoboz 33"/>
                <p:cNvSpPr txBox="1"/>
                <p:nvPr/>
              </p:nvSpPr>
              <p:spPr>
                <a:xfrm>
                  <a:off x="9139344" y="5751081"/>
                  <a:ext cx="42030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hu-HU" sz="1200" dirty="0" smtClean="0"/>
                    <a:t>400</a:t>
                  </a:r>
                  <a:endParaRPr lang="en-US" sz="1200" dirty="0"/>
                </a:p>
              </p:txBody>
            </p:sp>
            <p:sp>
              <p:nvSpPr>
                <p:cNvPr id="35" name="Szövegdoboz 34"/>
                <p:cNvSpPr txBox="1"/>
                <p:nvPr/>
              </p:nvSpPr>
              <p:spPr>
                <a:xfrm>
                  <a:off x="8130232" y="5751081"/>
                  <a:ext cx="42030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hu-HU" sz="1200" dirty="0" smtClean="0"/>
                    <a:t>200</a:t>
                  </a:r>
                  <a:endParaRPr lang="en-US" sz="1200" dirty="0"/>
                </a:p>
              </p:txBody>
            </p:sp>
          </p:grpSp>
        </p:grpSp>
      </p:grpSp>
      <p:grpSp>
        <p:nvGrpSpPr>
          <p:cNvPr id="37" name="Csoportba foglalás 36"/>
          <p:cNvGrpSpPr/>
          <p:nvPr/>
        </p:nvGrpSpPr>
        <p:grpSpPr>
          <a:xfrm>
            <a:off x="1400747" y="542398"/>
            <a:ext cx="5666327" cy="1800000"/>
            <a:chOff x="256918" y="4339085"/>
            <a:chExt cx="5751244" cy="2527577"/>
          </a:xfrm>
        </p:grpSpPr>
        <p:pic>
          <p:nvPicPr>
            <p:cNvPr id="7" name="Kép 6"/>
            <p:cNvPicPr>
              <a:picLocks noChangeAspect="1"/>
            </p:cNvPicPr>
            <p:nvPr/>
          </p:nvPicPr>
          <p:blipFill rotWithShape="1">
            <a:blip r:embed="rId5"/>
            <a:srcRect l="7747"/>
            <a:stretch/>
          </p:blipFill>
          <p:spPr>
            <a:xfrm>
              <a:off x="1026543" y="4339085"/>
              <a:ext cx="4981619" cy="2243458"/>
            </a:xfrm>
            <a:prstGeom prst="rect">
              <a:avLst/>
            </a:prstGeom>
          </p:spPr>
        </p:pic>
        <p:sp>
          <p:nvSpPr>
            <p:cNvPr id="8" name="Szövegdoboz 7"/>
            <p:cNvSpPr txBox="1"/>
            <p:nvPr/>
          </p:nvSpPr>
          <p:spPr>
            <a:xfrm>
              <a:off x="5244861" y="6444043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smtClean="0"/>
                <a:t>400</a:t>
              </a:r>
              <a:endParaRPr lang="en-US" sz="1200" dirty="0"/>
            </a:p>
          </p:txBody>
        </p:sp>
        <p:sp>
          <p:nvSpPr>
            <p:cNvPr id="9" name="Szövegdoboz 8"/>
            <p:cNvSpPr txBox="1"/>
            <p:nvPr/>
          </p:nvSpPr>
          <p:spPr>
            <a:xfrm>
              <a:off x="4261890" y="6444043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/>
                <a:t>3</a:t>
              </a:r>
              <a:r>
                <a:rPr lang="hu-HU" sz="1200" dirty="0" smtClean="0"/>
                <a:t>00</a:t>
              </a:r>
              <a:endParaRPr lang="en-US" sz="1200" dirty="0"/>
            </a:p>
          </p:txBody>
        </p:sp>
        <p:sp>
          <p:nvSpPr>
            <p:cNvPr id="10" name="Szövegdoboz 9"/>
            <p:cNvSpPr txBox="1"/>
            <p:nvPr/>
          </p:nvSpPr>
          <p:spPr>
            <a:xfrm>
              <a:off x="3245020" y="6444042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smtClean="0"/>
                <a:t>200</a:t>
              </a:r>
              <a:endParaRPr lang="en-US" sz="1200" dirty="0"/>
            </a:p>
          </p:txBody>
        </p:sp>
        <p:sp>
          <p:nvSpPr>
            <p:cNvPr id="11" name="Szövegdoboz 10"/>
            <p:cNvSpPr txBox="1"/>
            <p:nvPr/>
          </p:nvSpPr>
          <p:spPr>
            <a:xfrm>
              <a:off x="2228150" y="6444041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smtClean="0"/>
                <a:t>100</a:t>
              </a:r>
              <a:endParaRPr lang="en-US" sz="1200" dirty="0"/>
            </a:p>
          </p:txBody>
        </p:sp>
        <p:sp>
          <p:nvSpPr>
            <p:cNvPr id="12" name="Szövegdoboz 11"/>
            <p:cNvSpPr txBox="1"/>
            <p:nvPr/>
          </p:nvSpPr>
          <p:spPr>
            <a:xfrm>
              <a:off x="1067033" y="4710187"/>
              <a:ext cx="4203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/>
                <a:t>5</a:t>
              </a:r>
              <a:r>
                <a:rPr lang="hu-HU" sz="1200" dirty="0" smtClean="0"/>
                <a:t>00</a:t>
              </a:r>
              <a:endParaRPr lang="en-US" sz="1200" dirty="0"/>
            </a:p>
          </p:txBody>
        </p:sp>
        <p:cxnSp>
          <p:nvCxnSpPr>
            <p:cNvPr id="14" name="Egyenes összekötő 13"/>
            <p:cNvCxnSpPr/>
            <p:nvPr/>
          </p:nvCxnSpPr>
          <p:spPr>
            <a:xfrm>
              <a:off x="1371604" y="4761783"/>
              <a:ext cx="45633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Szövegdoboz 19"/>
            <p:cNvSpPr txBox="1"/>
            <p:nvPr/>
          </p:nvSpPr>
          <p:spPr>
            <a:xfrm>
              <a:off x="256918" y="4391960"/>
              <a:ext cx="12048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err="1" smtClean="0"/>
                <a:t>Reward</a:t>
              </a:r>
              <a:r>
                <a:rPr lang="hu-HU" sz="1200" dirty="0" smtClean="0"/>
                <a:t>/</a:t>
              </a:r>
              <a:r>
                <a:rPr lang="hu-HU" sz="1200" dirty="0" err="1" smtClean="0"/>
                <a:t>Episode</a:t>
              </a:r>
              <a:endParaRPr lang="en-US" sz="1200" dirty="0"/>
            </a:p>
          </p:txBody>
        </p:sp>
        <p:sp>
          <p:nvSpPr>
            <p:cNvPr id="36" name="Szövegdoboz 35"/>
            <p:cNvSpPr txBox="1"/>
            <p:nvPr/>
          </p:nvSpPr>
          <p:spPr>
            <a:xfrm>
              <a:off x="5242014" y="6589663"/>
              <a:ext cx="67518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1200" dirty="0" err="1" smtClean="0"/>
                <a:t>Episode</a:t>
              </a:r>
              <a:endParaRPr lang="en-US" sz="1200" dirty="0"/>
            </a:p>
          </p:txBody>
        </p:sp>
      </p:grpSp>
      <p:sp>
        <p:nvSpPr>
          <p:cNvPr id="90" name="Szövegdoboz 89"/>
          <p:cNvSpPr txBox="1"/>
          <p:nvPr/>
        </p:nvSpPr>
        <p:spPr>
          <a:xfrm>
            <a:off x="1043774" y="906120"/>
            <a:ext cx="1580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 smtClean="0"/>
              <a:t>VPG</a:t>
            </a:r>
            <a:endParaRPr lang="en-US" sz="2400" dirty="0"/>
          </a:p>
        </p:txBody>
      </p:sp>
      <p:sp>
        <p:nvSpPr>
          <p:cNvPr id="91" name="Szövegdoboz 90"/>
          <p:cNvSpPr txBox="1"/>
          <p:nvPr/>
        </p:nvSpPr>
        <p:spPr>
          <a:xfrm>
            <a:off x="1032486" y="2847880"/>
            <a:ext cx="781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 smtClean="0"/>
              <a:t>DQN</a:t>
            </a:r>
            <a:endParaRPr lang="en-US" sz="2400" dirty="0"/>
          </a:p>
        </p:txBody>
      </p:sp>
      <p:sp>
        <p:nvSpPr>
          <p:cNvPr id="92" name="Szövegdoboz 91"/>
          <p:cNvSpPr txBox="1"/>
          <p:nvPr/>
        </p:nvSpPr>
        <p:spPr>
          <a:xfrm>
            <a:off x="1043774" y="4819206"/>
            <a:ext cx="1580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 err="1" smtClean="0"/>
              <a:t>Actor-Critic</a:t>
            </a:r>
            <a:endParaRPr lang="en-US" sz="2400" dirty="0"/>
          </a:p>
        </p:txBody>
      </p:sp>
      <p:sp>
        <p:nvSpPr>
          <p:cNvPr id="93" name="Szövegdoboz 92"/>
          <p:cNvSpPr txBox="1"/>
          <p:nvPr/>
        </p:nvSpPr>
        <p:spPr>
          <a:xfrm>
            <a:off x="8904244" y="2140062"/>
            <a:ext cx="27645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System </a:t>
            </a:r>
            <a:r>
              <a:rPr lang="hu-HU" dirty="0" err="1" smtClean="0"/>
              <a:t>parameters</a:t>
            </a:r>
            <a:r>
              <a:rPr lang="hu-HU" dirty="0" smtClean="0"/>
              <a:t>:</a:t>
            </a:r>
          </a:p>
          <a:p>
            <a:endParaRPr lang="hu-HU" dirty="0" smtClean="0"/>
          </a:p>
          <a:p>
            <a:r>
              <a:rPr lang="hu-HU" dirty="0" err="1" smtClean="0"/>
              <a:t>Ubuntu</a:t>
            </a:r>
            <a:r>
              <a:rPr lang="hu-HU" dirty="0" smtClean="0"/>
              <a:t> 16.04</a:t>
            </a:r>
          </a:p>
          <a:p>
            <a:r>
              <a:rPr lang="hu-HU" dirty="0" err="1" smtClean="0"/>
              <a:t>GeForce</a:t>
            </a:r>
            <a:r>
              <a:rPr lang="hu-HU" dirty="0" smtClean="0"/>
              <a:t> GTX 1050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14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Challenge for RL in </a:t>
            </a:r>
            <a:r>
              <a:rPr lang="en-US" dirty="0" smtClean="0"/>
              <a:t>Real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World Applications</a:t>
            </a:r>
          </a:p>
        </p:txBody>
      </p:sp>
      <p:pic>
        <p:nvPicPr>
          <p:cNvPr id="5" name="Tartalom helye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1102" y="1825625"/>
            <a:ext cx="10109796" cy="4351338"/>
          </a:xfrm>
          <a:prstGeom prst="rect">
            <a:avLst/>
          </a:prstGeom>
        </p:spPr>
      </p:pic>
      <p:sp>
        <p:nvSpPr>
          <p:cNvPr id="4" name="Téglalap 3"/>
          <p:cNvSpPr/>
          <p:nvPr/>
        </p:nvSpPr>
        <p:spPr>
          <a:xfrm>
            <a:off x="608162" y="481536"/>
            <a:ext cx="230038" cy="1092739"/>
          </a:xfrm>
          <a:prstGeom prst="rect">
            <a:avLst/>
          </a:prstGeom>
          <a:solidFill>
            <a:srgbClr val="FFC000"/>
          </a:soli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4969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694</TotalTime>
  <Words>284</Words>
  <Application>Microsoft Office PowerPoint</Application>
  <PresentationFormat>Szélesvásznú</PresentationFormat>
  <Paragraphs>70</Paragraphs>
  <Slides>12</Slides>
  <Notes>1</Notes>
  <HiddenSlides>0</HiddenSlides>
  <MMClips>3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Office-téma</vt:lpstr>
      <vt:lpstr>Getting started with RL</vt:lpstr>
      <vt:lpstr>Markov decision process</vt:lpstr>
      <vt:lpstr>Markov decision process</vt:lpstr>
      <vt:lpstr>Policy Optimization</vt:lpstr>
      <vt:lpstr>Q-Learning</vt:lpstr>
      <vt:lpstr>Policy-Based</vt:lpstr>
      <vt:lpstr>Actor-Critic</vt:lpstr>
      <vt:lpstr>Tensorboard</vt:lpstr>
      <vt:lpstr>The Challenge for RL in Real World Applications</vt:lpstr>
      <vt:lpstr>Learning to Drive Smoothly in Minutes</vt:lpstr>
      <vt:lpstr>Wayve.ai Approach</vt:lpstr>
      <vt:lpstr>Plans for the next two weeks and beyond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Summary about Duckietown</dc:title>
  <dc:creator>Windows-felhasználó</dc:creator>
  <cp:lastModifiedBy>Windows-felhasználó</cp:lastModifiedBy>
  <cp:revision>41</cp:revision>
  <dcterms:created xsi:type="dcterms:W3CDTF">2019-02-25T15:15:19Z</dcterms:created>
  <dcterms:modified xsi:type="dcterms:W3CDTF">2019-04-01T13:45:07Z</dcterms:modified>
</cp:coreProperties>
</file>

<file path=docProps/thumbnail.jpeg>
</file>